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3" r:id="rId7"/>
    <p:sldId id="261" r:id="rId8"/>
    <p:sldId id="265" r:id="rId9"/>
    <p:sldId id="264" r:id="rId10"/>
    <p:sldId id="262"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Ruas" userId="e3f3bc3dc83c200f" providerId="LiveId" clId="{E7A7BEE8-4746-4940-AE88-FD5B29699769}"/>
    <pc:docChg chg="modSld">
      <pc:chgData name="Linda Ruas" userId="e3f3bc3dc83c200f" providerId="LiveId" clId="{E7A7BEE8-4746-4940-AE88-FD5B29699769}" dt="2018-02-28T19:04:45.728" v="0" actId="20577"/>
      <pc:docMkLst>
        <pc:docMk/>
      </pc:docMkLst>
      <pc:sldChg chg="modSp">
        <pc:chgData name="Linda Ruas" userId="e3f3bc3dc83c200f" providerId="LiveId" clId="{E7A7BEE8-4746-4940-AE88-FD5B29699769}" dt="2018-02-28T19:04:45.728" v="0" actId="20577"/>
        <pc:sldMkLst>
          <pc:docMk/>
          <pc:sldMk cId="1588969711" sldId="258"/>
        </pc:sldMkLst>
        <pc:spChg chg="mod">
          <ac:chgData name="Linda Ruas" userId="e3f3bc3dc83c200f" providerId="LiveId" clId="{E7A7BEE8-4746-4940-AE88-FD5B29699769}" dt="2018-02-28T19:04:45.728" v="0" actId="20577"/>
          <ac:spMkLst>
            <pc:docMk/>
            <pc:sldMk cId="1588969711" sldId="258"/>
            <ac:spMk id="3" creationId="{EA97F3FC-6C22-4C6C-9165-55535EF9711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6F4192-1959-4F80-B5F7-21F974D2ED00}" type="datetimeFigureOut">
              <a:rPr lang="en-GB" smtClean="0"/>
              <a:t>28/02/2018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6C17B2-0DFF-42AB-88A2-E23C5FA3F858}" type="slidenum">
              <a:rPr lang="en-GB" smtClean="0"/>
              <a:t>‹#›</a:t>
            </a:fld>
            <a:endParaRPr lang="en-GB"/>
          </a:p>
        </p:txBody>
      </p:sp>
    </p:spTree>
    <p:extLst>
      <p:ext uri="{BB962C8B-B14F-4D97-AF65-F5344CB8AC3E}">
        <p14:creationId xmlns:p14="http://schemas.microsoft.com/office/powerpoint/2010/main" val="3735644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should take 1 – 2 hours: speaking: 10 – 15 mins; Reading: 10 – 15 mins; vocabulary: 10 – 15 mins; writing: 20 – 30 mins</a:t>
            </a:r>
          </a:p>
        </p:txBody>
      </p:sp>
      <p:sp>
        <p:nvSpPr>
          <p:cNvPr id="4" name="Slide Number Placeholder 3"/>
          <p:cNvSpPr>
            <a:spLocks noGrp="1"/>
          </p:cNvSpPr>
          <p:nvPr>
            <p:ph type="sldNum" sz="quarter" idx="10"/>
          </p:nvPr>
        </p:nvSpPr>
        <p:spPr/>
        <p:txBody>
          <a:bodyPr/>
          <a:lstStyle/>
          <a:p>
            <a:fld id="{496C17B2-0DFF-42AB-88A2-E23C5FA3F858}" type="slidenum">
              <a:rPr lang="en-GB" smtClean="0"/>
              <a:t>2</a:t>
            </a:fld>
            <a:endParaRPr lang="en-GB"/>
          </a:p>
        </p:txBody>
      </p:sp>
    </p:spTree>
    <p:extLst>
      <p:ext uri="{BB962C8B-B14F-4D97-AF65-F5344CB8AC3E}">
        <p14:creationId xmlns:p14="http://schemas.microsoft.com/office/powerpoint/2010/main" val="526744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1/e    2/f   3/d   4/g   5/b   6/c   7/a</a:t>
            </a:r>
          </a:p>
        </p:txBody>
      </p:sp>
      <p:sp>
        <p:nvSpPr>
          <p:cNvPr id="4" name="Slide Number Placeholder 3"/>
          <p:cNvSpPr>
            <a:spLocks noGrp="1"/>
          </p:cNvSpPr>
          <p:nvPr>
            <p:ph type="sldNum" sz="quarter" idx="10"/>
          </p:nvPr>
        </p:nvSpPr>
        <p:spPr/>
        <p:txBody>
          <a:bodyPr/>
          <a:lstStyle/>
          <a:p>
            <a:fld id="{496C17B2-0DFF-42AB-88A2-E23C5FA3F858}" type="slidenum">
              <a:rPr lang="en-GB" smtClean="0"/>
              <a:t>8</a:t>
            </a:fld>
            <a:endParaRPr lang="en-GB"/>
          </a:p>
        </p:txBody>
      </p:sp>
    </p:spTree>
    <p:extLst>
      <p:ext uri="{BB962C8B-B14F-4D97-AF65-F5344CB8AC3E}">
        <p14:creationId xmlns:p14="http://schemas.microsoft.com/office/powerpoint/2010/main" val="3007401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76474-FCB7-41CB-A293-532D857A18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B7C7588-4F93-4626-A6A1-C118AF84DF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28D64E-08CF-45E8-9DE3-919D2E0B1785}"/>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5" name="Footer Placeholder 4">
            <a:extLst>
              <a:ext uri="{FF2B5EF4-FFF2-40B4-BE49-F238E27FC236}">
                <a16:creationId xmlns:a16="http://schemas.microsoft.com/office/drawing/2014/main" id="{C8696509-F026-49F4-967A-83FA220AE0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A8F3B9-5607-4C97-9FD9-5E85CCE4D630}"/>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98148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E2628-D0AF-4E59-8659-86EAA26216E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4150866-ECBB-4E3F-8208-4C08CC82A2B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63FB7A-7500-4173-93C8-B6A2C3B5AD86}"/>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5" name="Footer Placeholder 4">
            <a:extLst>
              <a:ext uri="{FF2B5EF4-FFF2-40B4-BE49-F238E27FC236}">
                <a16:creationId xmlns:a16="http://schemas.microsoft.com/office/drawing/2014/main" id="{0A2703A0-ED7D-4D01-A71E-9AEE4580BA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E5A514-2B5C-4E55-ABE7-99390163611D}"/>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1434408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86C063-2533-4CA0-AE43-134C758B908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94A559E-55B9-4045-91A9-F576C2018D5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94936F-8E06-4953-BB17-326A21B09CE5}"/>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5" name="Footer Placeholder 4">
            <a:extLst>
              <a:ext uri="{FF2B5EF4-FFF2-40B4-BE49-F238E27FC236}">
                <a16:creationId xmlns:a16="http://schemas.microsoft.com/office/drawing/2014/main" id="{B61F9294-D280-41AE-A5D9-61D95F75AF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2EFEB0-76BA-4862-9CFA-C7805BD91CBF}"/>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3102413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8768E-223E-4E9A-B389-2A05743559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D26ECCE-680D-449C-B1E8-CE075E28206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725E2D-B6CD-4ABA-B7C2-C85389DCC09F}"/>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5" name="Footer Placeholder 4">
            <a:extLst>
              <a:ext uri="{FF2B5EF4-FFF2-40B4-BE49-F238E27FC236}">
                <a16:creationId xmlns:a16="http://schemas.microsoft.com/office/drawing/2014/main" id="{13A4EE30-A164-480F-9CB2-2A84D6DDCA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B45245-FF64-46F3-87AC-5CFF5A64BFA3}"/>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542596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7BFF8-89A3-423A-9F84-4B3C7D07D8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F53686-D09E-48F4-A1E4-E0CCBD4067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421D4D4-3087-4748-B455-5B99DBBBE8A4}"/>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5" name="Footer Placeholder 4">
            <a:extLst>
              <a:ext uri="{FF2B5EF4-FFF2-40B4-BE49-F238E27FC236}">
                <a16:creationId xmlns:a16="http://schemas.microsoft.com/office/drawing/2014/main" id="{04DC2D8B-61FE-4823-B000-111C73C9A3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09FA60-9A2C-47CE-B8F3-E86EBF8EF8F2}"/>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2963675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72AE6-4C53-40A9-92F0-846A82240C3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D12BFB-0C0D-4AEB-BA68-1DADDE8903D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06575D7-1E2A-4779-BE84-B6880875CEA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8C9C0D-1CD1-4D67-AB4F-287BF80CBE15}"/>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6" name="Footer Placeholder 5">
            <a:extLst>
              <a:ext uri="{FF2B5EF4-FFF2-40B4-BE49-F238E27FC236}">
                <a16:creationId xmlns:a16="http://schemas.microsoft.com/office/drawing/2014/main" id="{E887D17F-F307-4C8B-B90F-035C9B8FF6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6CE32F-26FC-41A5-A2A6-3A949B58B5BF}"/>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601814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431A3-F666-44A3-8BB5-F2552EA65F6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FD67C1D-6F39-416A-8273-763E1D2CE4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1C70264-C443-4856-B0E1-89514C9B2DC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6972E67-10D0-4FD3-B32B-F2BB36A225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56FD962-8E29-4421-8539-1FA01070672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E397DC0-D1F4-4E47-A608-325EFCED1320}"/>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8" name="Footer Placeholder 7">
            <a:extLst>
              <a:ext uri="{FF2B5EF4-FFF2-40B4-BE49-F238E27FC236}">
                <a16:creationId xmlns:a16="http://schemas.microsoft.com/office/drawing/2014/main" id="{FDF7BD51-8620-4272-A1D4-3CA30422FB0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7151BA1-A70D-4EB3-81BE-52466C176F04}"/>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66638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B0AA5-1C23-465F-82C6-E7060223F4D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FB9AE5A-087C-41BF-B03F-A18CD95F2676}"/>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4" name="Footer Placeholder 3">
            <a:extLst>
              <a:ext uri="{FF2B5EF4-FFF2-40B4-BE49-F238E27FC236}">
                <a16:creationId xmlns:a16="http://schemas.microsoft.com/office/drawing/2014/main" id="{457606FE-AD4C-49CA-ABE3-DA55E788F88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734DE12-E2FE-4968-98B3-EDCC14E5A911}"/>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3265680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C6A7A6-C203-44CF-836E-25733C509B74}"/>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3" name="Footer Placeholder 2">
            <a:extLst>
              <a:ext uri="{FF2B5EF4-FFF2-40B4-BE49-F238E27FC236}">
                <a16:creationId xmlns:a16="http://schemas.microsoft.com/office/drawing/2014/main" id="{1B356632-94B0-4DA6-8230-384B69F550E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8C5228F-08B2-4DAD-B924-3BE48DC3A614}"/>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587235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AAA98-C49C-4F86-81D0-7FAFAF9C5C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F87BFD8-5841-42E2-B5F9-387E1C7891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D6D4960-6E4D-4FC8-8A8A-6B225DDA2E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F9323E5-E870-416D-B183-5BE5F0C80B49}"/>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6" name="Footer Placeholder 5">
            <a:extLst>
              <a:ext uri="{FF2B5EF4-FFF2-40B4-BE49-F238E27FC236}">
                <a16:creationId xmlns:a16="http://schemas.microsoft.com/office/drawing/2014/main" id="{873CC519-51F7-4F21-A7C8-271359101E5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C24306-E365-4BFC-B625-778713C7AC7A}"/>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2873473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5207A-A823-44CE-A24B-725EE2041A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B457FBF-636E-4692-A1FF-3B4C10A792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1CFC10-0B3E-4FFA-BC31-2E744F1F1B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BB7D46-6663-49B7-91EF-0AEDC66BB083}"/>
              </a:ext>
            </a:extLst>
          </p:cNvPr>
          <p:cNvSpPr>
            <a:spLocks noGrp="1"/>
          </p:cNvSpPr>
          <p:nvPr>
            <p:ph type="dt" sz="half" idx="10"/>
          </p:nvPr>
        </p:nvSpPr>
        <p:spPr/>
        <p:txBody>
          <a:bodyPr/>
          <a:lstStyle/>
          <a:p>
            <a:fld id="{BCE2AC98-3CD5-4D31-BB81-BBA60AF84316}" type="datetimeFigureOut">
              <a:rPr lang="en-GB" smtClean="0"/>
              <a:t>28/02/2018</a:t>
            </a:fld>
            <a:endParaRPr lang="en-GB"/>
          </a:p>
        </p:txBody>
      </p:sp>
      <p:sp>
        <p:nvSpPr>
          <p:cNvPr id="6" name="Footer Placeholder 5">
            <a:extLst>
              <a:ext uri="{FF2B5EF4-FFF2-40B4-BE49-F238E27FC236}">
                <a16:creationId xmlns:a16="http://schemas.microsoft.com/office/drawing/2014/main" id="{9B0A62A0-BFA3-4F5D-8648-E6B83364B7F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C7F479-A19C-416C-BAC5-A6B0C397359D}"/>
              </a:ext>
            </a:extLst>
          </p:cNvPr>
          <p:cNvSpPr>
            <a:spLocks noGrp="1"/>
          </p:cNvSpPr>
          <p:nvPr>
            <p:ph type="sldNum" sz="quarter" idx="12"/>
          </p:nvPr>
        </p:nvSpPr>
        <p:spPr/>
        <p:txBody>
          <a:bodyPr/>
          <a:lstStyle/>
          <a:p>
            <a:fld id="{0DF2578B-476D-486A-B566-0FB83CB5CE3A}" type="slidenum">
              <a:rPr lang="en-GB" smtClean="0"/>
              <a:t>‹#›</a:t>
            </a:fld>
            <a:endParaRPr lang="en-GB"/>
          </a:p>
        </p:txBody>
      </p:sp>
    </p:spTree>
    <p:extLst>
      <p:ext uri="{BB962C8B-B14F-4D97-AF65-F5344CB8AC3E}">
        <p14:creationId xmlns:p14="http://schemas.microsoft.com/office/powerpoint/2010/main" val="205075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05B963-154E-41AA-88E3-742474D9CE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C743D2-9E20-453B-98F6-B595E37233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F29C48-04C6-4451-A947-B40AB53C63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E2AC98-3CD5-4D31-BB81-BBA60AF84316}" type="datetimeFigureOut">
              <a:rPr lang="en-GB" smtClean="0"/>
              <a:t>28/02/2018</a:t>
            </a:fld>
            <a:endParaRPr lang="en-GB"/>
          </a:p>
        </p:txBody>
      </p:sp>
      <p:sp>
        <p:nvSpPr>
          <p:cNvPr id="5" name="Footer Placeholder 4">
            <a:extLst>
              <a:ext uri="{FF2B5EF4-FFF2-40B4-BE49-F238E27FC236}">
                <a16:creationId xmlns:a16="http://schemas.microsoft.com/office/drawing/2014/main" id="{87508698-07AE-4760-B1ED-98C63B1BD9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03B2D87-49F4-483B-B03D-B89DA5B04F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F2578B-476D-486A-B566-0FB83CB5CE3A}" type="slidenum">
              <a:rPr lang="en-GB" smtClean="0"/>
              <a:t>‹#›</a:t>
            </a:fld>
            <a:endParaRPr lang="en-GB"/>
          </a:p>
        </p:txBody>
      </p:sp>
    </p:spTree>
    <p:extLst>
      <p:ext uri="{BB962C8B-B14F-4D97-AF65-F5344CB8AC3E}">
        <p14:creationId xmlns:p14="http://schemas.microsoft.com/office/powerpoint/2010/main" val="940908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ewiki.newint.org/index.php?title=Standing_up_against_un-ethical_fashion" TargetMode="External"/><Relationship Id="rId2" Type="http://schemas.openxmlformats.org/officeDocument/2006/relationships/hyperlink" Target="https://eewiki.newint.org/index.php?title=Is_ethical_gold_possible%3F"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eewiki.newint.org/index.php?title=Issue_49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0C01A-3FC4-4FB0-84CD-58793BDADA05}"/>
              </a:ext>
            </a:extLst>
          </p:cNvPr>
          <p:cNvSpPr>
            <a:spLocks noGrp="1"/>
          </p:cNvSpPr>
          <p:nvPr>
            <p:ph type="ctrTitle"/>
          </p:nvPr>
        </p:nvSpPr>
        <p:spPr>
          <a:xfrm>
            <a:off x="1524000" y="1626894"/>
            <a:ext cx="10095914" cy="2593413"/>
          </a:xfrm>
        </p:spPr>
        <p:txBody>
          <a:bodyPr>
            <a:noAutofit/>
          </a:bodyPr>
          <a:lstStyle/>
          <a:p>
            <a:r>
              <a:rPr lang="en-GB" sz="12000" b="1" dirty="0"/>
              <a:t>Mobile phones</a:t>
            </a:r>
          </a:p>
        </p:txBody>
      </p:sp>
      <p:sp>
        <p:nvSpPr>
          <p:cNvPr id="3" name="Subtitle 2">
            <a:extLst>
              <a:ext uri="{FF2B5EF4-FFF2-40B4-BE49-F238E27FC236}">
                <a16:creationId xmlns:a16="http://schemas.microsoft.com/office/drawing/2014/main" id="{28B5FC6E-EE92-42A3-991B-0691CC559CE6}"/>
              </a:ext>
            </a:extLst>
          </p:cNvPr>
          <p:cNvSpPr>
            <a:spLocks noGrp="1"/>
          </p:cNvSpPr>
          <p:nvPr>
            <p:ph type="subTitle" idx="1"/>
          </p:nvPr>
        </p:nvSpPr>
        <p:spPr>
          <a:xfrm>
            <a:off x="1524000" y="4600134"/>
            <a:ext cx="9144000" cy="1883067"/>
          </a:xfrm>
        </p:spPr>
        <p:txBody>
          <a:bodyPr>
            <a:noAutofit/>
          </a:bodyPr>
          <a:lstStyle/>
          <a:p>
            <a:r>
              <a:rPr lang="en-GB" sz="3600" dirty="0"/>
              <a:t>New Internationalist Easier English wiki</a:t>
            </a:r>
          </a:p>
          <a:p>
            <a:r>
              <a:rPr lang="en-GB" sz="3600" dirty="0"/>
              <a:t>Ready Lesson</a:t>
            </a:r>
          </a:p>
          <a:p>
            <a:r>
              <a:rPr lang="en-GB" sz="3600" dirty="0"/>
              <a:t>Intermediate</a:t>
            </a:r>
          </a:p>
        </p:txBody>
      </p:sp>
      <p:pic>
        <p:nvPicPr>
          <p:cNvPr id="4" name="Picture 3">
            <a:extLst>
              <a:ext uri="{FF2B5EF4-FFF2-40B4-BE49-F238E27FC236}">
                <a16:creationId xmlns:a16="http://schemas.microsoft.com/office/drawing/2014/main" id="{6B430A58-804B-49FC-8B16-4C57C144CFFD}"/>
              </a:ext>
            </a:extLst>
          </p:cNvPr>
          <p:cNvPicPr>
            <a:picLocks noChangeAspect="1"/>
          </p:cNvPicPr>
          <p:nvPr/>
        </p:nvPicPr>
        <p:blipFill>
          <a:blip r:embed="rId2"/>
          <a:stretch>
            <a:fillRect/>
          </a:stretch>
        </p:blipFill>
        <p:spPr>
          <a:xfrm>
            <a:off x="6575237" y="374798"/>
            <a:ext cx="5456393" cy="1225402"/>
          </a:xfrm>
          <a:prstGeom prst="rect">
            <a:avLst/>
          </a:prstGeom>
        </p:spPr>
      </p:pic>
    </p:spTree>
    <p:extLst>
      <p:ext uri="{BB962C8B-B14F-4D97-AF65-F5344CB8AC3E}">
        <p14:creationId xmlns:p14="http://schemas.microsoft.com/office/powerpoint/2010/main" val="1186742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6ACA9D-2D72-4D4E-BE99-4225C8498F27}"/>
              </a:ext>
            </a:extLst>
          </p:cNvPr>
          <p:cNvSpPr>
            <a:spLocks noGrp="1"/>
          </p:cNvSpPr>
          <p:nvPr>
            <p:ph idx="4294967295"/>
          </p:nvPr>
        </p:nvSpPr>
        <p:spPr>
          <a:xfrm>
            <a:off x="0" y="132522"/>
            <a:ext cx="12192000" cy="6725478"/>
          </a:xfrm>
        </p:spPr>
        <p:txBody>
          <a:bodyPr>
            <a:normAutofit fontScale="32500" lnSpcReduction="20000"/>
          </a:bodyPr>
          <a:lstStyle/>
          <a:p>
            <a:pPr marL="0" indent="0">
              <a:buNone/>
            </a:pPr>
            <a:r>
              <a:rPr lang="en-GB" sz="6500" dirty="0"/>
              <a:t>Electronics Watch started in 2015. It helps public institutions </a:t>
            </a:r>
            <a:r>
              <a:rPr lang="en-GB" sz="6500" dirty="0" err="1"/>
              <a:t>eg.</a:t>
            </a:r>
            <a:r>
              <a:rPr lang="en-GB" sz="6500" dirty="0"/>
              <a:t> Transport for London, University of Durham, Barcelona and Utrecht city councils, to improve workers' rights in the electronics industry worldwide. Electronics Watch does independent research and shows the real working conditions. They then negotiate with the companies to make improvements. They improved working conditions in factories employing 100,000 workers last year. They organised a guaranteed minimum wage for temporary indirect workers and reduced weekend work at a factory in the Czech Republic; and they ended the practice of making Chinese students work in factories that were not related to their subject in order to graduate. Electronics Watch has also been working with workers and other organizations around the world to raise awareness of and try to stop the use of cancerous chemicals in electronics production. </a:t>
            </a:r>
          </a:p>
          <a:p>
            <a:pPr marL="0" indent="0">
              <a:buNone/>
            </a:pPr>
            <a:r>
              <a:rPr lang="en-GB" sz="6500" dirty="0"/>
              <a:t>Electronics Watch and other similar organisations are effective because they are organised by workers and are independent of the companies. This means they listen to and investigate the problems of the workers. And workers are involved in finding solutions to their problems. If the companies who buy the electronics give support, workers can start trade unions so they can fight for their rights. </a:t>
            </a:r>
          </a:p>
          <a:p>
            <a:pPr marL="0" indent="0">
              <a:buNone/>
            </a:pPr>
            <a:r>
              <a:rPr lang="en-GB" sz="6500" dirty="0"/>
              <a:t>We need to force big electronics companies to make changes until they all have and respect trade unions. It is very important that this research is independent. Big companies often say that workers do not work more than 12 hour a day and that they know their work schedule weeks in advance. But only an independent organization can check this and see if workers agree this is true. Workers need to feel safe to join a trade union and safe to tell their stories. The organisation needs to respect that their story is confidential and check that conditions improve. </a:t>
            </a:r>
          </a:p>
          <a:p>
            <a:pPr marL="0" indent="0">
              <a:buNone/>
            </a:pPr>
            <a:r>
              <a:rPr lang="en-GB" sz="6500" dirty="0"/>
              <a:t>The Migrant Workers’ Rights Network in Thailand found that Burmese migrant workers had to give up their passports when they arrived in the country and had to pay a lot of money if they wanted to leave. Electronics Watch made sure the workers got their passports back and money back. They need to continue to watch what is happening to make sure this does not happen again. </a:t>
            </a:r>
          </a:p>
          <a:p>
            <a:pPr marL="0" indent="0">
              <a:buNone/>
            </a:pPr>
            <a:r>
              <a:rPr lang="en-GB" sz="6500" dirty="0"/>
              <a:t>If we check working conditions with these independent organisations, and work together with workers, we can improve workers’ rights for all, not just for a few in a few small companies. The Mobile World Congress is on in Barcelona now. The world is looking at all the new electronics. But if technology can improve so quickly, we should demand that workers’ rights improve too. </a:t>
            </a:r>
          </a:p>
          <a:p>
            <a:endParaRPr lang="en-GB" dirty="0"/>
          </a:p>
        </p:txBody>
      </p:sp>
    </p:spTree>
    <p:extLst>
      <p:ext uri="{BB962C8B-B14F-4D97-AF65-F5344CB8AC3E}">
        <p14:creationId xmlns:p14="http://schemas.microsoft.com/office/powerpoint/2010/main" val="1318733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D301D-7A0C-4E22-B789-59EE9CE28885}"/>
              </a:ext>
            </a:extLst>
          </p:cNvPr>
          <p:cNvSpPr>
            <a:spLocks noGrp="1"/>
          </p:cNvSpPr>
          <p:nvPr>
            <p:ph type="title"/>
          </p:nvPr>
        </p:nvSpPr>
        <p:spPr/>
        <p:txBody>
          <a:bodyPr>
            <a:noAutofit/>
          </a:bodyPr>
          <a:lstStyle/>
          <a:p>
            <a:r>
              <a:rPr lang="en-GB" sz="4800" b="1" dirty="0"/>
              <a:t>Write a formal letter to an organisation you know (company, school, college etc)</a:t>
            </a:r>
          </a:p>
        </p:txBody>
      </p:sp>
      <p:sp>
        <p:nvSpPr>
          <p:cNvPr id="3" name="Content Placeholder 2">
            <a:extLst>
              <a:ext uri="{FF2B5EF4-FFF2-40B4-BE49-F238E27FC236}">
                <a16:creationId xmlns:a16="http://schemas.microsoft.com/office/drawing/2014/main" id="{7C77A7D2-D5A5-4EEB-8636-A447614BAFE8}"/>
              </a:ext>
            </a:extLst>
          </p:cNvPr>
          <p:cNvSpPr>
            <a:spLocks noGrp="1"/>
          </p:cNvSpPr>
          <p:nvPr>
            <p:ph idx="1"/>
          </p:nvPr>
        </p:nvSpPr>
        <p:spPr/>
        <p:txBody>
          <a:bodyPr>
            <a:normAutofit/>
          </a:bodyPr>
          <a:lstStyle/>
          <a:p>
            <a:r>
              <a:rPr lang="en-GB" sz="3600" dirty="0"/>
              <a:t>Tell them about Electronics Watch and what they do</a:t>
            </a:r>
          </a:p>
          <a:p>
            <a:r>
              <a:rPr lang="en-GB" sz="3600" dirty="0"/>
              <a:t>Suggest they use Electronics Watch or similar to buy all their electronic equipment in future</a:t>
            </a:r>
          </a:p>
          <a:p>
            <a:r>
              <a:rPr lang="en-GB" sz="3600" dirty="0"/>
              <a:t>Use at least 4 of the new vocabulary items:</a:t>
            </a:r>
          </a:p>
        </p:txBody>
      </p:sp>
      <p:pic>
        <p:nvPicPr>
          <p:cNvPr id="4" name="Picture 3">
            <a:extLst>
              <a:ext uri="{FF2B5EF4-FFF2-40B4-BE49-F238E27FC236}">
                <a16:creationId xmlns:a16="http://schemas.microsoft.com/office/drawing/2014/main" id="{45CEEB97-B2A4-42D4-8FA8-290645E3547C}"/>
              </a:ext>
            </a:extLst>
          </p:cNvPr>
          <p:cNvPicPr>
            <a:picLocks noChangeAspect="1"/>
          </p:cNvPicPr>
          <p:nvPr/>
        </p:nvPicPr>
        <p:blipFill>
          <a:blip r:embed="rId2"/>
          <a:stretch>
            <a:fillRect/>
          </a:stretch>
        </p:blipFill>
        <p:spPr>
          <a:xfrm>
            <a:off x="9312812" y="3052839"/>
            <a:ext cx="6415133" cy="3608512"/>
          </a:xfrm>
          <a:prstGeom prst="rect">
            <a:avLst/>
          </a:prstGeom>
        </p:spPr>
      </p:pic>
      <p:pic>
        <p:nvPicPr>
          <p:cNvPr id="5" name="Picture 4">
            <a:extLst>
              <a:ext uri="{FF2B5EF4-FFF2-40B4-BE49-F238E27FC236}">
                <a16:creationId xmlns:a16="http://schemas.microsoft.com/office/drawing/2014/main" id="{8A99CC79-2A1E-4EA0-91F2-4A088BA2A47E}"/>
              </a:ext>
            </a:extLst>
          </p:cNvPr>
          <p:cNvPicPr>
            <a:picLocks noChangeAspect="1"/>
          </p:cNvPicPr>
          <p:nvPr/>
        </p:nvPicPr>
        <p:blipFill>
          <a:blip r:embed="rId3"/>
          <a:stretch>
            <a:fillRect/>
          </a:stretch>
        </p:blipFill>
        <p:spPr>
          <a:xfrm>
            <a:off x="120292" y="4375455"/>
            <a:ext cx="8179647" cy="2394622"/>
          </a:xfrm>
          <a:prstGeom prst="rect">
            <a:avLst/>
          </a:prstGeom>
        </p:spPr>
      </p:pic>
    </p:spTree>
    <p:extLst>
      <p:ext uri="{BB962C8B-B14F-4D97-AF65-F5344CB8AC3E}">
        <p14:creationId xmlns:p14="http://schemas.microsoft.com/office/powerpoint/2010/main" val="1960171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75F14-B04C-4F7A-999B-88FDF50B704A}"/>
              </a:ext>
            </a:extLst>
          </p:cNvPr>
          <p:cNvSpPr>
            <a:spLocks noGrp="1"/>
          </p:cNvSpPr>
          <p:nvPr>
            <p:ph type="title"/>
          </p:nvPr>
        </p:nvSpPr>
        <p:spPr/>
        <p:txBody>
          <a:bodyPr>
            <a:normAutofit/>
          </a:bodyPr>
          <a:lstStyle/>
          <a:p>
            <a:r>
              <a:rPr lang="en-GB" sz="8000" b="1" dirty="0"/>
              <a:t>Homework:</a:t>
            </a:r>
          </a:p>
        </p:txBody>
      </p:sp>
      <p:sp>
        <p:nvSpPr>
          <p:cNvPr id="3" name="Content Placeholder 2">
            <a:extLst>
              <a:ext uri="{FF2B5EF4-FFF2-40B4-BE49-F238E27FC236}">
                <a16:creationId xmlns:a16="http://schemas.microsoft.com/office/drawing/2014/main" id="{42F81CA0-E45D-4E7B-A70F-58186F706CF7}"/>
              </a:ext>
            </a:extLst>
          </p:cNvPr>
          <p:cNvSpPr>
            <a:spLocks noGrp="1"/>
          </p:cNvSpPr>
          <p:nvPr>
            <p:ph idx="1"/>
          </p:nvPr>
        </p:nvSpPr>
        <p:spPr>
          <a:xfrm>
            <a:off x="295423" y="1941843"/>
            <a:ext cx="11633980" cy="4655904"/>
          </a:xfrm>
        </p:spPr>
        <p:txBody>
          <a:bodyPr/>
          <a:lstStyle/>
          <a:p>
            <a:pPr marL="0" indent="0">
              <a:buNone/>
            </a:pPr>
            <a:r>
              <a:rPr lang="en-GB" dirty="0"/>
              <a:t>Read more from the</a:t>
            </a:r>
          </a:p>
          <a:p>
            <a:pPr marL="0" indent="0">
              <a:buNone/>
            </a:pPr>
            <a:r>
              <a:rPr lang="en-GB" dirty="0"/>
              <a:t> </a:t>
            </a:r>
            <a:r>
              <a:rPr lang="en-GB" sz="3600" b="1" dirty="0"/>
              <a:t>New Internationalist Easier English wiki</a:t>
            </a:r>
            <a:r>
              <a:rPr lang="en-GB" dirty="0"/>
              <a:t>:</a:t>
            </a:r>
          </a:p>
          <a:p>
            <a:pPr marL="0" indent="0">
              <a:buNone/>
            </a:pPr>
            <a:r>
              <a:rPr lang="en-GB" dirty="0"/>
              <a:t>- about ethical gold:</a:t>
            </a:r>
          </a:p>
          <a:p>
            <a:pPr marL="0" indent="0">
              <a:buNone/>
            </a:pPr>
            <a:r>
              <a:rPr lang="en-GB" dirty="0">
                <a:hlinkClick r:id="rId2"/>
              </a:rPr>
              <a:t>https://eewiki.newint.org/index.php?title=Is_ethical_gold_possible%3F</a:t>
            </a:r>
            <a:endParaRPr lang="en-GB" dirty="0"/>
          </a:p>
          <a:p>
            <a:pPr marL="0" indent="0">
              <a:buNone/>
            </a:pPr>
            <a:r>
              <a:rPr lang="en-GB" dirty="0"/>
              <a:t>- about ethical fashion:</a:t>
            </a:r>
          </a:p>
          <a:p>
            <a:pPr marL="0" indent="0">
              <a:buNone/>
            </a:pPr>
            <a:r>
              <a:rPr lang="en-GB" dirty="0">
                <a:hlinkClick r:id="rId3"/>
              </a:rPr>
              <a:t>https://eewiki.newint.org/index.php?title=Standing_up_against_un-ethical_fashion</a:t>
            </a:r>
            <a:endParaRPr lang="en-GB" dirty="0"/>
          </a:p>
          <a:p>
            <a:pPr marL="0" indent="0">
              <a:buNone/>
            </a:pPr>
            <a:r>
              <a:rPr lang="en-GB" dirty="0"/>
              <a:t>- or about trade unions:</a:t>
            </a:r>
          </a:p>
          <a:p>
            <a:pPr marL="0" indent="0">
              <a:buNone/>
            </a:pPr>
            <a:r>
              <a:rPr lang="en-GB" dirty="0">
                <a:hlinkClick r:id="rId4"/>
              </a:rPr>
              <a:t>https://eewiki.newint.org/index.php?title=Issue_495</a:t>
            </a:r>
            <a:endParaRPr lang="en-GB" dirty="0"/>
          </a:p>
          <a:p>
            <a:pPr marL="0" indent="0">
              <a:buNone/>
            </a:pPr>
            <a:endParaRPr lang="en-GB" dirty="0"/>
          </a:p>
        </p:txBody>
      </p:sp>
      <p:pic>
        <p:nvPicPr>
          <p:cNvPr id="4" name="Picture 3">
            <a:extLst>
              <a:ext uri="{FF2B5EF4-FFF2-40B4-BE49-F238E27FC236}">
                <a16:creationId xmlns:a16="http://schemas.microsoft.com/office/drawing/2014/main" id="{FCE9D1BD-CC39-47D7-81AB-7750B4A59517}"/>
              </a:ext>
            </a:extLst>
          </p:cNvPr>
          <p:cNvPicPr>
            <a:picLocks noChangeAspect="1"/>
          </p:cNvPicPr>
          <p:nvPr/>
        </p:nvPicPr>
        <p:blipFill>
          <a:blip r:embed="rId5"/>
          <a:stretch>
            <a:fillRect/>
          </a:stretch>
        </p:blipFill>
        <p:spPr>
          <a:xfrm>
            <a:off x="8153546" y="0"/>
            <a:ext cx="4038454" cy="2690021"/>
          </a:xfrm>
          <a:prstGeom prst="rect">
            <a:avLst/>
          </a:prstGeom>
        </p:spPr>
      </p:pic>
    </p:spTree>
    <p:extLst>
      <p:ext uri="{BB962C8B-B14F-4D97-AF65-F5344CB8AC3E}">
        <p14:creationId xmlns:p14="http://schemas.microsoft.com/office/powerpoint/2010/main" val="3931937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91FE9-7009-4988-B40F-D1C8898C5847}"/>
              </a:ext>
            </a:extLst>
          </p:cNvPr>
          <p:cNvSpPr>
            <a:spLocks noGrp="1"/>
          </p:cNvSpPr>
          <p:nvPr>
            <p:ph type="title"/>
          </p:nvPr>
        </p:nvSpPr>
        <p:spPr/>
        <p:txBody>
          <a:bodyPr>
            <a:normAutofit/>
          </a:bodyPr>
          <a:lstStyle/>
          <a:p>
            <a:r>
              <a:rPr lang="en-GB" sz="8800" b="1" dirty="0"/>
              <a:t>This lesson:</a:t>
            </a:r>
          </a:p>
        </p:txBody>
      </p:sp>
      <p:sp>
        <p:nvSpPr>
          <p:cNvPr id="3" name="Content Placeholder 2">
            <a:extLst>
              <a:ext uri="{FF2B5EF4-FFF2-40B4-BE49-F238E27FC236}">
                <a16:creationId xmlns:a16="http://schemas.microsoft.com/office/drawing/2014/main" id="{B982E98C-18A3-4814-813D-78288D6F4308}"/>
              </a:ext>
            </a:extLst>
          </p:cNvPr>
          <p:cNvSpPr>
            <a:spLocks noGrp="1"/>
          </p:cNvSpPr>
          <p:nvPr>
            <p:ph idx="1"/>
          </p:nvPr>
        </p:nvSpPr>
        <p:spPr>
          <a:xfrm>
            <a:off x="3685734" y="2082017"/>
            <a:ext cx="7668065" cy="4094945"/>
          </a:xfrm>
        </p:spPr>
        <p:txBody>
          <a:bodyPr/>
          <a:lstStyle/>
          <a:p>
            <a:r>
              <a:rPr lang="en-GB" sz="6600" dirty="0"/>
              <a:t>Speaking</a:t>
            </a:r>
          </a:p>
          <a:p>
            <a:r>
              <a:rPr lang="en-GB" sz="6600" dirty="0"/>
              <a:t>Reading</a:t>
            </a:r>
          </a:p>
          <a:p>
            <a:r>
              <a:rPr lang="en-GB" sz="6600" dirty="0"/>
              <a:t>Vocabulary</a:t>
            </a:r>
          </a:p>
          <a:p>
            <a:r>
              <a:rPr lang="en-GB" sz="6600" dirty="0"/>
              <a:t>Writing</a:t>
            </a:r>
          </a:p>
          <a:p>
            <a:pPr marL="0" indent="0">
              <a:buNone/>
            </a:pPr>
            <a:endParaRPr lang="en-GB" dirty="0"/>
          </a:p>
        </p:txBody>
      </p:sp>
    </p:spTree>
    <p:extLst>
      <p:ext uri="{BB962C8B-B14F-4D97-AF65-F5344CB8AC3E}">
        <p14:creationId xmlns:p14="http://schemas.microsoft.com/office/powerpoint/2010/main" val="4135774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97818-AF74-474D-B5B6-27C830F92518}"/>
              </a:ext>
            </a:extLst>
          </p:cNvPr>
          <p:cNvSpPr>
            <a:spLocks noGrp="1"/>
          </p:cNvSpPr>
          <p:nvPr>
            <p:ph type="title"/>
          </p:nvPr>
        </p:nvSpPr>
        <p:spPr>
          <a:xfrm>
            <a:off x="838199" y="365125"/>
            <a:ext cx="10992729" cy="1158875"/>
          </a:xfrm>
        </p:spPr>
        <p:txBody>
          <a:bodyPr>
            <a:normAutofit fontScale="90000"/>
          </a:bodyPr>
          <a:lstStyle/>
          <a:p>
            <a:r>
              <a:rPr lang="en-GB" sz="6000" b="1" dirty="0"/>
              <a:t>Phones: which phone is best and why?</a:t>
            </a:r>
          </a:p>
        </p:txBody>
      </p:sp>
      <p:sp>
        <p:nvSpPr>
          <p:cNvPr id="3" name="Content Placeholder 2">
            <a:extLst>
              <a:ext uri="{FF2B5EF4-FFF2-40B4-BE49-F238E27FC236}">
                <a16:creationId xmlns:a16="http://schemas.microsoft.com/office/drawing/2014/main" id="{EA97F3FC-6C22-4C6C-9165-55535EF97113}"/>
              </a:ext>
            </a:extLst>
          </p:cNvPr>
          <p:cNvSpPr>
            <a:spLocks noGrp="1"/>
          </p:cNvSpPr>
          <p:nvPr>
            <p:ph idx="1"/>
          </p:nvPr>
        </p:nvSpPr>
        <p:spPr>
          <a:xfrm>
            <a:off x="2663688" y="1524000"/>
            <a:ext cx="8690112" cy="4968875"/>
          </a:xfrm>
        </p:spPr>
        <p:txBody>
          <a:bodyPr/>
          <a:lstStyle/>
          <a:p>
            <a:r>
              <a:rPr lang="en-GB" sz="3600" b="1" dirty="0"/>
              <a:t>cost</a:t>
            </a:r>
          </a:p>
          <a:p>
            <a:r>
              <a:rPr lang="en-GB" sz="3600" b="1" dirty="0"/>
              <a:t>appearance</a:t>
            </a:r>
          </a:p>
          <a:p>
            <a:r>
              <a:rPr lang="en-GB" sz="3600" b="1" dirty="0"/>
              <a:t>speed</a:t>
            </a:r>
          </a:p>
          <a:p>
            <a:r>
              <a:rPr lang="en-GB" sz="3600" b="1" dirty="0"/>
              <a:t>memory</a:t>
            </a:r>
          </a:p>
          <a:p>
            <a:r>
              <a:rPr lang="en-GB" sz="3600" b="1" dirty="0"/>
              <a:t>storage and memory</a:t>
            </a:r>
          </a:p>
          <a:p>
            <a:r>
              <a:rPr lang="en-GB" sz="3600" b="1" dirty="0"/>
              <a:t>camera</a:t>
            </a:r>
          </a:p>
          <a:p>
            <a:r>
              <a:rPr lang="en-GB" sz="3600" b="1" dirty="0"/>
              <a:t>other features</a:t>
            </a:r>
          </a:p>
          <a:p>
            <a:r>
              <a:rPr lang="en-GB" sz="3600" b="1" dirty="0"/>
              <a:t>    …. anything else?</a:t>
            </a:r>
          </a:p>
          <a:p>
            <a:pPr marL="0" indent="0">
              <a:buNone/>
            </a:pPr>
            <a:endParaRPr lang="en-GB" dirty="0"/>
          </a:p>
        </p:txBody>
      </p:sp>
    </p:spTree>
    <p:extLst>
      <p:ext uri="{BB962C8B-B14F-4D97-AF65-F5344CB8AC3E}">
        <p14:creationId xmlns:p14="http://schemas.microsoft.com/office/powerpoint/2010/main" val="158896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75E2A9C-27CE-440E-99CD-C8E68407F500}"/>
              </a:ext>
            </a:extLst>
          </p:cNvPr>
          <p:cNvPicPr>
            <a:picLocks noChangeAspect="1"/>
          </p:cNvPicPr>
          <p:nvPr/>
        </p:nvPicPr>
        <p:blipFill>
          <a:blip r:embed="rId2"/>
          <a:stretch>
            <a:fillRect/>
          </a:stretch>
        </p:blipFill>
        <p:spPr>
          <a:xfrm>
            <a:off x="7845287" y="-43069"/>
            <a:ext cx="4915521" cy="4915521"/>
          </a:xfrm>
          <a:prstGeom prst="rect">
            <a:avLst/>
          </a:prstGeom>
        </p:spPr>
      </p:pic>
      <p:sp>
        <p:nvSpPr>
          <p:cNvPr id="2" name="Title 1">
            <a:extLst>
              <a:ext uri="{FF2B5EF4-FFF2-40B4-BE49-F238E27FC236}">
                <a16:creationId xmlns:a16="http://schemas.microsoft.com/office/drawing/2014/main" id="{FB702E88-0DFF-44BD-A97A-526F41800FF3}"/>
              </a:ext>
            </a:extLst>
          </p:cNvPr>
          <p:cNvSpPr>
            <a:spLocks noGrp="1"/>
          </p:cNvSpPr>
          <p:nvPr>
            <p:ph type="title"/>
          </p:nvPr>
        </p:nvSpPr>
        <p:spPr>
          <a:xfrm>
            <a:off x="838200" y="702365"/>
            <a:ext cx="6821557" cy="2279374"/>
          </a:xfrm>
        </p:spPr>
        <p:txBody>
          <a:bodyPr>
            <a:normAutofit/>
          </a:bodyPr>
          <a:lstStyle/>
          <a:p>
            <a:r>
              <a:rPr lang="en-GB" sz="6000" b="1" dirty="0"/>
              <a:t>What’s the problem </a:t>
            </a:r>
            <a:br>
              <a:rPr lang="en-GB" sz="6000" b="1" dirty="0"/>
            </a:br>
            <a:r>
              <a:rPr lang="en-GB" sz="6000" b="1" dirty="0"/>
              <a:t>with phones?</a:t>
            </a:r>
          </a:p>
        </p:txBody>
      </p:sp>
      <p:pic>
        <p:nvPicPr>
          <p:cNvPr id="4" name="Content Placeholder 3">
            <a:extLst>
              <a:ext uri="{FF2B5EF4-FFF2-40B4-BE49-F238E27FC236}">
                <a16:creationId xmlns:a16="http://schemas.microsoft.com/office/drawing/2014/main" id="{5F37F288-59DF-49CD-AD20-81D2F2A70AF2}"/>
              </a:ext>
            </a:extLst>
          </p:cNvPr>
          <p:cNvPicPr>
            <a:picLocks noGrp="1" noChangeAspect="1"/>
          </p:cNvPicPr>
          <p:nvPr>
            <p:ph idx="1"/>
          </p:nvPr>
        </p:nvPicPr>
        <p:blipFill>
          <a:blip r:embed="rId3"/>
          <a:stretch>
            <a:fillRect/>
          </a:stretch>
        </p:blipFill>
        <p:spPr>
          <a:xfrm>
            <a:off x="0" y="3776506"/>
            <a:ext cx="10515600" cy="3081494"/>
          </a:xfrm>
          <a:prstGeom prst="rect">
            <a:avLst/>
          </a:prstGeom>
        </p:spPr>
      </p:pic>
    </p:spTree>
    <p:extLst>
      <p:ext uri="{BB962C8B-B14F-4D97-AF65-F5344CB8AC3E}">
        <p14:creationId xmlns:p14="http://schemas.microsoft.com/office/powerpoint/2010/main" val="3988206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94E9-1563-41F9-B9E9-E3D0B7338F0D}"/>
              </a:ext>
            </a:extLst>
          </p:cNvPr>
          <p:cNvSpPr>
            <a:spLocks noGrp="1"/>
          </p:cNvSpPr>
          <p:nvPr>
            <p:ph type="title"/>
          </p:nvPr>
        </p:nvSpPr>
        <p:spPr/>
        <p:txBody>
          <a:bodyPr>
            <a:normAutofit/>
          </a:bodyPr>
          <a:lstStyle/>
          <a:p>
            <a:r>
              <a:rPr lang="en-GB" sz="4800" b="1" dirty="0">
                <a:solidFill>
                  <a:srgbClr val="7030A0"/>
                </a:solidFill>
              </a:rPr>
              <a:t>‘Should you buy an ethical smartphone?’</a:t>
            </a:r>
            <a:endParaRPr lang="en-GB" sz="4800" dirty="0">
              <a:solidFill>
                <a:srgbClr val="7030A0"/>
              </a:solidFill>
            </a:endParaRPr>
          </a:p>
        </p:txBody>
      </p:sp>
      <p:sp>
        <p:nvSpPr>
          <p:cNvPr id="3" name="Content Placeholder 2">
            <a:extLst>
              <a:ext uri="{FF2B5EF4-FFF2-40B4-BE49-F238E27FC236}">
                <a16:creationId xmlns:a16="http://schemas.microsoft.com/office/drawing/2014/main" id="{8CA6C547-CD82-4F76-A332-1F741E4417FD}"/>
              </a:ext>
            </a:extLst>
          </p:cNvPr>
          <p:cNvSpPr>
            <a:spLocks noGrp="1"/>
          </p:cNvSpPr>
          <p:nvPr>
            <p:ph idx="1"/>
          </p:nvPr>
        </p:nvSpPr>
        <p:spPr>
          <a:xfrm>
            <a:off x="838199" y="1825625"/>
            <a:ext cx="10894255" cy="4667250"/>
          </a:xfrm>
        </p:spPr>
        <p:txBody>
          <a:bodyPr>
            <a:normAutofit/>
          </a:bodyPr>
          <a:lstStyle/>
          <a:p>
            <a:pPr marL="0" indent="0">
              <a:buNone/>
            </a:pPr>
            <a:r>
              <a:rPr lang="en-GB" sz="4800" dirty="0"/>
              <a:t>This (above) is the title of the article you’re going to read. </a:t>
            </a:r>
          </a:p>
          <a:p>
            <a:pPr marL="0" indent="0">
              <a:buNone/>
            </a:pPr>
            <a:r>
              <a:rPr lang="en-GB" sz="4800" dirty="0"/>
              <a:t>Discuss:</a:t>
            </a:r>
          </a:p>
          <a:p>
            <a:pPr marL="0" indent="0">
              <a:buNone/>
            </a:pPr>
            <a:r>
              <a:rPr lang="en-GB" sz="4800" dirty="0"/>
              <a:t>a) </a:t>
            </a:r>
            <a:r>
              <a:rPr lang="en-GB" sz="4800" b="1" dirty="0">
                <a:solidFill>
                  <a:srgbClr val="C00000"/>
                </a:solidFill>
              </a:rPr>
              <a:t>What is an ‘ethical smartphone’?</a:t>
            </a:r>
          </a:p>
          <a:p>
            <a:pPr marL="0" indent="0">
              <a:buNone/>
            </a:pPr>
            <a:r>
              <a:rPr lang="en-GB" sz="4800" b="1" dirty="0">
                <a:solidFill>
                  <a:srgbClr val="C00000"/>
                </a:solidFill>
              </a:rPr>
              <a:t>b) Should you buy one – why? / why not?</a:t>
            </a:r>
          </a:p>
        </p:txBody>
      </p:sp>
    </p:spTree>
    <p:extLst>
      <p:ext uri="{BB962C8B-B14F-4D97-AF65-F5344CB8AC3E}">
        <p14:creationId xmlns:p14="http://schemas.microsoft.com/office/powerpoint/2010/main" val="3958956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BCFA-FFEA-4FDC-AADD-B3565D3162FC}"/>
              </a:ext>
            </a:extLst>
          </p:cNvPr>
          <p:cNvSpPr>
            <a:spLocks noGrp="1"/>
          </p:cNvSpPr>
          <p:nvPr>
            <p:ph type="title"/>
          </p:nvPr>
        </p:nvSpPr>
        <p:spPr/>
        <p:txBody>
          <a:bodyPr/>
          <a:lstStyle/>
          <a:p>
            <a:r>
              <a:rPr lang="en-GB" dirty="0"/>
              <a:t>Read part 1 of the article:</a:t>
            </a:r>
          </a:p>
        </p:txBody>
      </p:sp>
      <p:sp>
        <p:nvSpPr>
          <p:cNvPr id="3" name="Content Placeholder 2">
            <a:extLst>
              <a:ext uri="{FF2B5EF4-FFF2-40B4-BE49-F238E27FC236}">
                <a16:creationId xmlns:a16="http://schemas.microsoft.com/office/drawing/2014/main" id="{E0808C07-AEF5-4FD4-81E0-A9E241548587}"/>
              </a:ext>
            </a:extLst>
          </p:cNvPr>
          <p:cNvSpPr>
            <a:spLocks noGrp="1"/>
          </p:cNvSpPr>
          <p:nvPr>
            <p:ph idx="1"/>
          </p:nvPr>
        </p:nvSpPr>
        <p:spPr>
          <a:xfrm>
            <a:off x="838200" y="1825625"/>
            <a:ext cx="10515600" cy="2759627"/>
          </a:xfrm>
        </p:spPr>
        <p:txBody>
          <a:bodyPr>
            <a:normAutofit fontScale="92500" lnSpcReduction="10000"/>
          </a:bodyPr>
          <a:lstStyle/>
          <a:p>
            <a:pPr marL="0" indent="0">
              <a:buNone/>
            </a:pPr>
            <a:r>
              <a:rPr lang="en-GB" sz="7200" dirty="0"/>
              <a:t>1/ Does the author think you should buy a smart phone?</a:t>
            </a:r>
          </a:p>
          <a:p>
            <a:pPr marL="0" indent="0">
              <a:buNone/>
            </a:pPr>
            <a:r>
              <a:rPr lang="en-GB" sz="7200" dirty="0"/>
              <a:t>2/ Why? / Why not?</a:t>
            </a:r>
          </a:p>
        </p:txBody>
      </p:sp>
      <p:pic>
        <p:nvPicPr>
          <p:cNvPr id="4" name="Picture 3">
            <a:extLst>
              <a:ext uri="{FF2B5EF4-FFF2-40B4-BE49-F238E27FC236}">
                <a16:creationId xmlns:a16="http://schemas.microsoft.com/office/drawing/2014/main" id="{6DCB0E56-F1B4-409E-81C4-E5E0CD7CEEF7}"/>
              </a:ext>
            </a:extLst>
          </p:cNvPr>
          <p:cNvPicPr>
            <a:picLocks noChangeAspect="1"/>
          </p:cNvPicPr>
          <p:nvPr/>
        </p:nvPicPr>
        <p:blipFill>
          <a:blip r:embed="rId2"/>
          <a:stretch>
            <a:fillRect/>
          </a:stretch>
        </p:blipFill>
        <p:spPr>
          <a:xfrm>
            <a:off x="2466333" y="4694721"/>
            <a:ext cx="7259334" cy="2125197"/>
          </a:xfrm>
          <a:prstGeom prst="rect">
            <a:avLst/>
          </a:prstGeom>
        </p:spPr>
      </p:pic>
    </p:spTree>
    <p:extLst>
      <p:ext uri="{BB962C8B-B14F-4D97-AF65-F5344CB8AC3E}">
        <p14:creationId xmlns:p14="http://schemas.microsoft.com/office/powerpoint/2010/main" val="816939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975D9F-C9FD-424F-B09D-45515CCE7C9E}"/>
              </a:ext>
            </a:extLst>
          </p:cNvPr>
          <p:cNvSpPr>
            <a:spLocks noGrp="1"/>
          </p:cNvSpPr>
          <p:nvPr>
            <p:ph idx="4294967295"/>
          </p:nvPr>
        </p:nvSpPr>
        <p:spPr>
          <a:xfrm>
            <a:off x="119269" y="198783"/>
            <a:ext cx="11979965" cy="6453808"/>
          </a:xfrm>
        </p:spPr>
        <p:txBody>
          <a:bodyPr>
            <a:normAutofit fontScale="77500" lnSpcReduction="20000"/>
          </a:bodyPr>
          <a:lstStyle/>
          <a:p>
            <a:pPr marL="0" indent="0">
              <a:buNone/>
            </a:pPr>
            <a:r>
              <a:rPr lang="en-GB" dirty="0"/>
              <a:t>If you have enough money to buy an ‘ethical’ phone, you might feel proud and say other people are wrong to buy Apple, Samsung and Sony phones. But buying ‘ethical’ phones will not change anything for most electronics workers who work for the big bad companies. And if the solutions are expensive, this does nothing to get more support for the movement for workers’ rights. </a:t>
            </a:r>
          </a:p>
          <a:p>
            <a:pPr marL="0" indent="0">
              <a:buNone/>
            </a:pPr>
            <a:r>
              <a:rPr lang="en-GB" dirty="0"/>
              <a:t>Electronics workers often earn too little, work too many hours, work with dangerous chemicals that cause cancer and cannot organise a union and fight for better conditions because they are afraid of abuse or losing their job. </a:t>
            </a:r>
          </a:p>
          <a:p>
            <a:pPr marL="0" indent="0">
              <a:buNone/>
            </a:pPr>
            <a:r>
              <a:rPr lang="en-GB" dirty="0"/>
              <a:t>The big companies won’t improve conditions for workers. We can see this from the many worker protests in China. China has more electronics workers than most other countries and there are many reports of people working in unsafe health conditions or in forced labour: at Dell, HP and Apple, workers have to work to pay back debts from the ‘recruitment fees’ they had to pay to get their job. </a:t>
            </a:r>
          </a:p>
          <a:p>
            <a:pPr marL="0" indent="0">
              <a:buNone/>
            </a:pPr>
            <a:r>
              <a:rPr lang="en-GB" dirty="0"/>
              <a:t>This is why we need to start creating our own solutions to change these systems, working with the workers. </a:t>
            </a:r>
          </a:p>
          <a:p>
            <a:pPr marL="0" indent="0">
              <a:buNone/>
            </a:pPr>
            <a:r>
              <a:rPr lang="en-GB" dirty="0"/>
              <a:t>This means more than just choosing to buy from ‘ethical’ firms. They sell phones to very few people, compared to the big companies </a:t>
            </a:r>
            <a:r>
              <a:rPr lang="en-GB" dirty="0" err="1"/>
              <a:t>eg.</a:t>
            </a:r>
            <a:r>
              <a:rPr lang="en-GB" dirty="0"/>
              <a:t> Apple sells phones to about 40 % of people in the world. We need to challenge all companies to agree to workers’ rights – not have small spaces for workers’ rights and not worry about the others. </a:t>
            </a:r>
          </a:p>
          <a:p>
            <a:pPr marL="0" indent="0">
              <a:buNone/>
            </a:pPr>
            <a:r>
              <a:rPr lang="en-GB" dirty="0"/>
              <a:t>If we work together, not as individual consumers, we can have a real impact on workers’ rights in the industry. The cost of one laptop or mobile phone is very small compared to the money businesses and public institutions spend: UK universities spend between £3 and £12 million each year on electronics. Public institutions are powerful and could really affect workers’ rights in the electronics industry. The public sector buys one in five computers in Europe – in 2007 that was €94 billion, and it is a lot more money now. If buyers work together, they can use their collective buying power to make all the companies listen and change. </a:t>
            </a:r>
          </a:p>
          <a:p>
            <a:pPr marL="0" indent="0">
              <a:buNone/>
            </a:pPr>
            <a:endParaRPr lang="en-GB" dirty="0"/>
          </a:p>
          <a:p>
            <a:endParaRPr lang="en-GB" dirty="0"/>
          </a:p>
        </p:txBody>
      </p:sp>
    </p:spTree>
    <p:extLst>
      <p:ext uri="{BB962C8B-B14F-4D97-AF65-F5344CB8AC3E}">
        <p14:creationId xmlns:p14="http://schemas.microsoft.com/office/powerpoint/2010/main" val="897696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8BDEE-018E-40FA-9246-B2C60BD13A88}"/>
              </a:ext>
            </a:extLst>
          </p:cNvPr>
          <p:cNvSpPr>
            <a:spLocks noGrp="1"/>
          </p:cNvSpPr>
          <p:nvPr>
            <p:ph type="title"/>
          </p:nvPr>
        </p:nvSpPr>
        <p:spPr>
          <a:xfrm>
            <a:off x="437322" y="365126"/>
            <a:ext cx="5181600" cy="893832"/>
          </a:xfrm>
        </p:spPr>
        <p:txBody>
          <a:bodyPr/>
          <a:lstStyle/>
          <a:p>
            <a:r>
              <a:rPr lang="en-GB" b="1" dirty="0"/>
              <a:t>Vocabulary – match:</a:t>
            </a:r>
          </a:p>
        </p:txBody>
      </p:sp>
      <p:sp>
        <p:nvSpPr>
          <p:cNvPr id="3" name="Content Placeholder 2">
            <a:extLst>
              <a:ext uri="{FF2B5EF4-FFF2-40B4-BE49-F238E27FC236}">
                <a16:creationId xmlns:a16="http://schemas.microsoft.com/office/drawing/2014/main" id="{1A256F7B-22C0-465F-AC13-9130C8684D21}"/>
              </a:ext>
            </a:extLst>
          </p:cNvPr>
          <p:cNvSpPr>
            <a:spLocks noGrp="1"/>
          </p:cNvSpPr>
          <p:nvPr>
            <p:ph sz="half" idx="1"/>
          </p:nvPr>
        </p:nvSpPr>
        <p:spPr>
          <a:xfrm>
            <a:off x="543340" y="1258958"/>
            <a:ext cx="4890052" cy="5327371"/>
          </a:xfrm>
        </p:spPr>
        <p:txBody>
          <a:bodyPr>
            <a:noAutofit/>
          </a:bodyPr>
          <a:lstStyle/>
          <a:p>
            <a:pPr marL="0" indent="0">
              <a:buNone/>
            </a:pPr>
            <a:r>
              <a:rPr lang="en-GB" sz="4000" b="1" dirty="0">
                <a:solidFill>
                  <a:srgbClr val="7030A0"/>
                </a:solidFill>
              </a:rPr>
              <a:t>1/ recruitment</a:t>
            </a:r>
          </a:p>
          <a:p>
            <a:pPr marL="0" indent="0">
              <a:buNone/>
            </a:pPr>
            <a:r>
              <a:rPr lang="en-GB" sz="4000" b="1" dirty="0">
                <a:solidFill>
                  <a:srgbClr val="7030A0"/>
                </a:solidFill>
              </a:rPr>
              <a:t>2/ rights</a:t>
            </a:r>
          </a:p>
          <a:p>
            <a:pPr marL="0" indent="0">
              <a:buNone/>
            </a:pPr>
            <a:r>
              <a:rPr lang="en-GB" sz="4000" b="1" dirty="0">
                <a:solidFill>
                  <a:srgbClr val="7030A0"/>
                </a:solidFill>
              </a:rPr>
              <a:t>3/ working conditions</a:t>
            </a:r>
          </a:p>
          <a:p>
            <a:pPr marL="0" indent="0">
              <a:buNone/>
            </a:pPr>
            <a:r>
              <a:rPr lang="en-GB" sz="4000" b="1" dirty="0">
                <a:solidFill>
                  <a:srgbClr val="7030A0"/>
                </a:solidFill>
              </a:rPr>
              <a:t>4/ trade union</a:t>
            </a:r>
          </a:p>
          <a:p>
            <a:pPr marL="0" indent="0">
              <a:buNone/>
            </a:pPr>
            <a:r>
              <a:rPr lang="en-GB" sz="4000" b="1" dirty="0">
                <a:solidFill>
                  <a:srgbClr val="7030A0"/>
                </a:solidFill>
              </a:rPr>
              <a:t>5/ migrant workers</a:t>
            </a:r>
          </a:p>
          <a:p>
            <a:pPr marL="0" indent="0">
              <a:buNone/>
            </a:pPr>
            <a:r>
              <a:rPr lang="en-GB" sz="4000" b="1" dirty="0">
                <a:solidFill>
                  <a:srgbClr val="7030A0"/>
                </a:solidFill>
              </a:rPr>
              <a:t>6/ guaranteed </a:t>
            </a:r>
          </a:p>
          <a:p>
            <a:pPr marL="0" indent="0">
              <a:buNone/>
            </a:pPr>
            <a:r>
              <a:rPr lang="en-GB" sz="4000" b="1" dirty="0">
                <a:solidFill>
                  <a:srgbClr val="7030A0"/>
                </a:solidFill>
              </a:rPr>
              <a:t>minimum wage</a:t>
            </a:r>
          </a:p>
          <a:p>
            <a:pPr marL="0" indent="0">
              <a:buNone/>
            </a:pPr>
            <a:r>
              <a:rPr lang="en-GB" sz="4000" b="1" dirty="0">
                <a:solidFill>
                  <a:srgbClr val="7030A0"/>
                </a:solidFill>
              </a:rPr>
              <a:t>7/ work schedule</a:t>
            </a:r>
          </a:p>
        </p:txBody>
      </p:sp>
      <p:sp>
        <p:nvSpPr>
          <p:cNvPr id="4" name="Content Placeholder 3">
            <a:extLst>
              <a:ext uri="{FF2B5EF4-FFF2-40B4-BE49-F238E27FC236}">
                <a16:creationId xmlns:a16="http://schemas.microsoft.com/office/drawing/2014/main" id="{EC5E14DB-4449-4CF7-B563-DEDC5A7C720B}"/>
              </a:ext>
            </a:extLst>
          </p:cNvPr>
          <p:cNvSpPr>
            <a:spLocks noGrp="1"/>
          </p:cNvSpPr>
          <p:nvPr>
            <p:ph sz="half" idx="2"/>
          </p:nvPr>
        </p:nvSpPr>
        <p:spPr>
          <a:xfrm>
            <a:off x="5433393" y="265044"/>
            <a:ext cx="6559824" cy="6321286"/>
          </a:xfrm>
        </p:spPr>
        <p:txBody>
          <a:bodyPr>
            <a:normAutofit/>
          </a:bodyPr>
          <a:lstStyle/>
          <a:p>
            <a:pPr marL="514350" indent="-514350">
              <a:buAutoNum type="alphaLcParenR"/>
            </a:pPr>
            <a:r>
              <a:rPr lang="en-GB" b="1" dirty="0">
                <a:solidFill>
                  <a:srgbClr val="C00000"/>
                </a:solidFill>
              </a:rPr>
              <a:t>The hours you need to work for one day or week</a:t>
            </a:r>
          </a:p>
          <a:p>
            <a:pPr marL="514350" indent="-514350">
              <a:buAutoNum type="alphaLcParenR"/>
            </a:pPr>
            <a:r>
              <a:rPr lang="en-GB" b="1" dirty="0">
                <a:solidFill>
                  <a:srgbClr val="C00000"/>
                </a:solidFill>
              </a:rPr>
              <a:t>People who come from another area or country to work</a:t>
            </a:r>
          </a:p>
          <a:p>
            <a:pPr marL="514350" indent="-514350">
              <a:buAutoNum type="alphaLcParenR"/>
            </a:pPr>
            <a:r>
              <a:rPr lang="en-GB" b="1" dirty="0">
                <a:solidFill>
                  <a:srgbClr val="C00000"/>
                </a:solidFill>
              </a:rPr>
              <a:t>The lowest amount of pay you can earn</a:t>
            </a:r>
          </a:p>
          <a:p>
            <a:pPr marL="514350" indent="-514350">
              <a:buAutoNum type="alphaLcParenR"/>
            </a:pPr>
            <a:r>
              <a:rPr lang="en-GB" b="1" dirty="0">
                <a:solidFill>
                  <a:srgbClr val="C00000"/>
                </a:solidFill>
              </a:rPr>
              <a:t>Where and how you work </a:t>
            </a:r>
            <a:r>
              <a:rPr lang="en-GB" b="1" dirty="0" err="1">
                <a:solidFill>
                  <a:srgbClr val="C00000"/>
                </a:solidFill>
              </a:rPr>
              <a:t>eg.</a:t>
            </a:r>
            <a:r>
              <a:rPr lang="en-GB" b="1" dirty="0">
                <a:solidFill>
                  <a:srgbClr val="C00000"/>
                </a:solidFill>
              </a:rPr>
              <a:t> how safe or healthy it is</a:t>
            </a:r>
          </a:p>
          <a:p>
            <a:pPr marL="514350" indent="-514350">
              <a:buAutoNum type="alphaLcParenR"/>
            </a:pPr>
            <a:r>
              <a:rPr lang="en-GB" b="1" dirty="0">
                <a:solidFill>
                  <a:srgbClr val="C00000"/>
                </a:solidFill>
              </a:rPr>
              <a:t>The process of finding someone for the job and hiring them</a:t>
            </a:r>
          </a:p>
          <a:p>
            <a:pPr marL="514350" indent="-514350">
              <a:buAutoNum type="alphaLcParenR"/>
            </a:pPr>
            <a:r>
              <a:rPr lang="en-GB" b="1" dirty="0">
                <a:solidFill>
                  <a:srgbClr val="C00000"/>
                </a:solidFill>
              </a:rPr>
              <a:t>Something you should be able to do, morally or legally</a:t>
            </a:r>
          </a:p>
          <a:p>
            <a:pPr marL="514350" indent="-514350">
              <a:buAutoNum type="alphaLcParenR"/>
            </a:pPr>
            <a:r>
              <a:rPr lang="en-GB" b="1" dirty="0">
                <a:solidFill>
                  <a:srgbClr val="C00000"/>
                </a:solidFill>
              </a:rPr>
              <a:t>An organised group that fights for better working conditions and workers’ rights</a:t>
            </a:r>
          </a:p>
        </p:txBody>
      </p:sp>
    </p:spTree>
    <p:extLst>
      <p:ext uri="{BB962C8B-B14F-4D97-AF65-F5344CB8AC3E}">
        <p14:creationId xmlns:p14="http://schemas.microsoft.com/office/powerpoint/2010/main" val="4293498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E0C08-5BF0-4250-8A23-F0D8BE5B3DEB}"/>
              </a:ext>
            </a:extLst>
          </p:cNvPr>
          <p:cNvSpPr>
            <a:spLocks noGrp="1"/>
          </p:cNvSpPr>
          <p:nvPr>
            <p:ph type="title"/>
          </p:nvPr>
        </p:nvSpPr>
        <p:spPr/>
        <p:txBody>
          <a:bodyPr>
            <a:normAutofit/>
          </a:bodyPr>
          <a:lstStyle/>
          <a:p>
            <a:r>
              <a:rPr lang="en-GB" sz="7200" b="1" dirty="0"/>
              <a:t>Now read Part 2:</a:t>
            </a:r>
          </a:p>
        </p:txBody>
      </p:sp>
      <p:sp>
        <p:nvSpPr>
          <p:cNvPr id="3" name="Content Placeholder 2">
            <a:extLst>
              <a:ext uri="{FF2B5EF4-FFF2-40B4-BE49-F238E27FC236}">
                <a16:creationId xmlns:a16="http://schemas.microsoft.com/office/drawing/2014/main" id="{BCADF260-EF9F-45B6-8F78-4C355EC97BA5}"/>
              </a:ext>
            </a:extLst>
          </p:cNvPr>
          <p:cNvSpPr>
            <a:spLocks noGrp="1"/>
          </p:cNvSpPr>
          <p:nvPr>
            <p:ph idx="1"/>
          </p:nvPr>
        </p:nvSpPr>
        <p:spPr/>
        <p:txBody>
          <a:bodyPr>
            <a:normAutofit/>
          </a:bodyPr>
          <a:lstStyle/>
          <a:p>
            <a:pPr marL="0" indent="0">
              <a:buNone/>
            </a:pPr>
            <a:r>
              <a:rPr lang="en-GB" sz="6600" dirty="0"/>
              <a:t>3/ What do ‘Electronics Watch’ and similar do?</a:t>
            </a:r>
          </a:p>
          <a:p>
            <a:pPr marL="0" indent="0">
              <a:buNone/>
            </a:pPr>
            <a:r>
              <a:rPr lang="en-GB" sz="6600" dirty="0"/>
              <a:t>4/ Are they successful? </a:t>
            </a:r>
          </a:p>
          <a:p>
            <a:pPr marL="0" indent="0">
              <a:buNone/>
            </a:pPr>
            <a:r>
              <a:rPr lang="en-GB" sz="6600" dirty="0"/>
              <a:t>5/ Why? / why not?</a:t>
            </a:r>
          </a:p>
        </p:txBody>
      </p:sp>
      <p:pic>
        <p:nvPicPr>
          <p:cNvPr id="4" name="Picture 3">
            <a:extLst>
              <a:ext uri="{FF2B5EF4-FFF2-40B4-BE49-F238E27FC236}">
                <a16:creationId xmlns:a16="http://schemas.microsoft.com/office/drawing/2014/main" id="{D7D26BEF-E4D7-48CD-9D2C-12B4E3C5EC9D}"/>
              </a:ext>
            </a:extLst>
          </p:cNvPr>
          <p:cNvPicPr>
            <a:picLocks noChangeAspect="1"/>
          </p:cNvPicPr>
          <p:nvPr/>
        </p:nvPicPr>
        <p:blipFill>
          <a:blip r:embed="rId2"/>
          <a:stretch>
            <a:fillRect/>
          </a:stretch>
        </p:blipFill>
        <p:spPr>
          <a:xfrm>
            <a:off x="8759687" y="3425687"/>
            <a:ext cx="3432313" cy="3432313"/>
          </a:xfrm>
          <a:prstGeom prst="rect">
            <a:avLst/>
          </a:prstGeom>
        </p:spPr>
      </p:pic>
    </p:spTree>
    <p:extLst>
      <p:ext uri="{BB962C8B-B14F-4D97-AF65-F5344CB8AC3E}">
        <p14:creationId xmlns:p14="http://schemas.microsoft.com/office/powerpoint/2010/main" val="2707660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1177</Words>
  <Application>Microsoft Office PowerPoint</Application>
  <PresentationFormat>Widescreen</PresentationFormat>
  <Paragraphs>75</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Mobile phones</vt:lpstr>
      <vt:lpstr>This lesson:</vt:lpstr>
      <vt:lpstr>Phones: which phone is best and why?</vt:lpstr>
      <vt:lpstr>What’s the problem  with phones?</vt:lpstr>
      <vt:lpstr>‘Should you buy an ethical smartphone?’</vt:lpstr>
      <vt:lpstr>Read part 1 of the article:</vt:lpstr>
      <vt:lpstr>PowerPoint Presentation</vt:lpstr>
      <vt:lpstr>Vocabulary – match:</vt:lpstr>
      <vt:lpstr>Now read Part 2:</vt:lpstr>
      <vt:lpstr>PowerPoint Presentation</vt:lpstr>
      <vt:lpstr>Write a formal letter to an organisation you know (company, school, college etc)</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phones</dc:title>
  <dc:creator>Linda Ruas</dc:creator>
  <cp:lastModifiedBy>Linda Ruas</cp:lastModifiedBy>
  <cp:revision>9</cp:revision>
  <dcterms:created xsi:type="dcterms:W3CDTF">2018-02-28T18:07:12Z</dcterms:created>
  <dcterms:modified xsi:type="dcterms:W3CDTF">2018-02-28T20:30:59Z</dcterms:modified>
</cp:coreProperties>
</file>